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65" r:id="rId12"/>
    <p:sldId id="270" r:id="rId13"/>
    <p:sldId id="272" r:id="rId14"/>
    <p:sldId id="266" r:id="rId15"/>
    <p:sldId id="269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 &amp; Contexte" id="{47C8312C-6E79-4080-8D6B-E4274E0C4DC9}">
          <p14:sldIdLst>
            <p14:sldId id="256"/>
            <p14:sldId id="257"/>
            <p14:sldId id="258"/>
            <p14:sldId id="259"/>
          </p14:sldIdLst>
        </p14:section>
        <p14:section name="Choix et démonstration" id="{A99BDD3B-7575-43EB-9452-A5A3F32B64D8}">
          <p14:sldIdLst>
            <p14:sldId id="260"/>
            <p14:sldId id="261"/>
            <p14:sldId id="262"/>
          </p14:sldIdLst>
        </p14:section>
        <p14:section name="Choix techniques" id="{F23D22F4-A687-4543-98CD-DE48FC7585BF}">
          <p14:sldIdLst>
            <p14:sldId id="263"/>
            <p14:sldId id="264"/>
            <p14:sldId id="271"/>
            <p14:sldId id="265"/>
            <p14:sldId id="270"/>
            <p14:sldId id="272"/>
            <p14:sldId id="266"/>
          </p14:sldIdLst>
        </p14:section>
        <p14:section name="Conclusion" id="{E4216CF5-E0B7-4176-97DB-C66B619CE35F}">
          <p14:sldIdLst>
            <p14:sldId id="269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013" autoAdjust="0"/>
  </p:normalViewPr>
  <p:slideViewPr>
    <p:cSldViewPr snapToGrid="0">
      <p:cViewPr varScale="1">
        <p:scale>
          <a:sx n="141" d="100"/>
          <a:sy n="141" d="100"/>
        </p:scale>
        <p:origin x="9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9BBD6B-9D89-4D4C-93FE-6EB46EF3FBF5}" type="datetimeFigureOut">
              <a:rPr lang="fr-FR" smtClean="0"/>
              <a:t>28/07/2025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957F16-74FA-46E2-A376-5F6049F1EB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9465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957F16-74FA-46E2-A376-5F6049F1EB6C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7286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C54A59-0B1E-8B53-D5AC-9BD0CA43F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2EBA432-69F3-D5E9-F007-6445B7B2B3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97782DD-DF38-A507-A336-3186FF1A05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C3D4D48-8C2A-2AAA-CA14-2A5C05E04F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957F16-74FA-46E2-A376-5F6049F1EB6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9819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28F1C-224E-38F6-929E-A9AB63A20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C29C39F-7795-50A1-185C-2B6CBC32DB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452037C-BEA2-26A2-7A77-84B3CCDD1D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CF33FFA-61D5-CA30-66DB-8917F418EA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957F16-74FA-46E2-A376-5F6049F1EB6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51405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15576-ECEC-2B9C-5D41-FD148FD71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2D6FEE2-5792-9D8E-E25A-A53BA158F8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9F0997B-B2E8-F11E-F12A-7FE5CA77EC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F11B952-EFA2-B1E6-04C9-5C04AB8303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957F16-74FA-46E2-A376-5F6049F1EB6C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1309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93905-42E5-7FE7-1871-851A1091D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527212DF-1675-F2CC-24EE-0C05C8F951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3096C95-D371-646B-475F-4527699F72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F7C6A63-189A-16F3-279B-6A0582C774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957F16-74FA-46E2-A376-5F6049F1EB6C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8828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D7BA7B-1515-C98E-0984-681C3D79FA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« au cœur des lilas »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A524BAC-6B14-0083-21D0-DC946F21F5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MAXIME MOULIN – Ilaria digital School</a:t>
            </a:r>
          </a:p>
          <a:p>
            <a:r>
              <a:rPr lang="fr-FR" dirty="0"/>
              <a:t>04/08/2025</a:t>
            </a:r>
          </a:p>
        </p:txBody>
      </p:sp>
    </p:spTree>
    <p:extLst>
      <p:ext uri="{BB962C8B-B14F-4D97-AF65-F5344CB8AC3E}">
        <p14:creationId xmlns:p14="http://schemas.microsoft.com/office/powerpoint/2010/main" val="2551905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F86064-6BA1-C12A-4AFA-087D3B7D2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TECHNIQUES (3) - Sécurité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2A9E09-39BB-442B-05AE-A61C14BDC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0"/>
            <a:r>
              <a:rPr lang="fr-FR" sz="1800" dirty="0"/>
              <a:t>Authentification via </a:t>
            </a:r>
            <a:r>
              <a:rPr lang="fr-FR" sz="1800" b="1" dirty="0"/>
              <a:t>JWT</a:t>
            </a:r>
            <a:r>
              <a:rPr lang="fr-FR" sz="1800" dirty="0"/>
              <a:t> (</a:t>
            </a:r>
            <a:r>
              <a:rPr lang="fr-FR" sz="1800" dirty="0" err="1"/>
              <a:t>JsonWebToken</a:t>
            </a:r>
            <a:r>
              <a:rPr lang="fr-FR" sz="1800" dirty="0"/>
              <a:t>)</a:t>
            </a:r>
          </a:p>
          <a:p>
            <a:pPr lvl="0"/>
            <a:r>
              <a:rPr lang="fr-FR" sz="1800" dirty="0"/>
              <a:t>Expirations des sessions avec alerte et déconnexion automatique</a:t>
            </a:r>
          </a:p>
          <a:p>
            <a:pPr lvl="0"/>
            <a:r>
              <a:rPr lang="fr-FR" sz="1800" dirty="0"/>
              <a:t>Validation des entrées utilisateurs avec les </a:t>
            </a:r>
            <a:r>
              <a:rPr lang="fr-FR" sz="1800" b="1" dirty="0" err="1"/>
              <a:t>validators</a:t>
            </a:r>
            <a:r>
              <a:rPr lang="fr-FR" sz="1800" b="1" dirty="0"/>
              <a:t> Angular</a:t>
            </a:r>
            <a:r>
              <a:rPr lang="fr-FR" sz="1800" dirty="0"/>
              <a:t> (</a:t>
            </a:r>
            <a:r>
              <a:rPr lang="fr-FR" sz="1800" dirty="0" err="1"/>
              <a:t>front-end</a:t>
            </a:r>
            <a:r>
              <a:rPr lang="fr-FR" sz="1800" dirty="0"/>
              <a:t>) et </a:t>
            </a:r>
            <a:r>
              <a:rPr lang="fr-FR" sz="1800" b="1" dirty="0"/>
              <a:t>express-</a:t>
            </a:r>
            <a:r>
              <a:rPr lang="fr-FR" sz="1800" b="1" dirty="0" err="1"/>
              <a:t>validator</a:t>
            </a:r>
            <a:r>
              <a:rPr lang="fr-FR" sz="1800" dirty="0"/>
              <a:t> (back-end)</a:t>
            </a:r>
          </a:p>
          <a:p>
            <a:pPr lvl="0"/>
            <a:r>
              <a:rPr lang="fr-FR" sz="1800" dirty="0"/>
              <a:t>Middleware de protection pour les routes /api/admin et /api/login</a:t>
            </a:r>
          </a:p>
          <a:p>
            <a:pPr lvl="0"/>
            <a:r>
              <a:rPr lang="fr-FR" sz="1800" dirty="0"/>
              <a:t>Chiffrement des mots de passe via </a:t>
            </a:r>
            <a:r>
              <a:rPr lang="fr-FR" sz="1800" b="1" dirty="0" err="1"/>
              <a:t>bcrypt</a:t>
            </a:r>
            <a:endParaRPr lang="fr-FR" sz="1800" dirty="0"/>
          </a:p>
          <a:p>
            <a:pPr lvl="0"/>
            <a:r>
              <a:rPr lang="fr-FR" sz="1800" dirty="0"/>
              <a:t>Limitation des requêtes avec </a:t>
            </a:r>
            <a:r>
              <a:rPr lang="fr-FR" sz="1800" b="1" dirty="0"/>
              <a:t>express-rate-</a:t>
            </a:r>
            <a:r>
              <a:rPr lang="fr-FR" sz="1800" b="1" dirty="0" err="1"/>
              <a:t>limit</a:t>
            </a:r>
            <a:endParaRPr lang="fr-FR" sz="1800" dirty="0"/>
          </a:p>
          <a:p>
            <a:pPr lvl="0"/>
            <a:r>
              <a:rPr lang="fr-FR" sz="1800" dirty="0"/>
              <a:t>Sécurisation des entêtes avec </a:t>
            </a:r>
            <a:r>
              <a:rPr lang="fr-FR" sz="1800" b="1" dirty="0" err="1"/>
              <a:t>Helmet</a:t>
            </a:r>
            <a:endParaRPr lang="fr-FR" sz="1800" dirty="0"/>
          </a:p>
          <a:p>
            <a:pPr lvl="0"/>
            <a:r>
              <a:rPr lang="fr-FR" sz="1800" b="1" dirty="0"/>
              <a:t>CORS</a:t>
            </a:r>
            <a:r>
              <a:rPr lang="fr-FR" sz="1800" dirty="0"/>
              <a:t> configuré pour autoriser uniquement le front Angular</a:t>
            </a:r>
          </a:p>
        </p:txBody>
      </p:sp>
    </p:spTree>
    <p:extLst>
      <p:ext uri="{BB962C8B-B14F-4D97-AF65-F5344CB8AC3E}">
        <p14:creationId xmlns:p14="http://schemas.microsoft.com/office/powerpoint/2010/main" val="632474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90D4F-25D5-8433-8B55-4D195BA31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9E5E5D-A949-B14E-11F5-79E0AD166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TECHNIQUES (4) – LIBRAIRIES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DC96F3-039B-DC97-BD4A-527062FB4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fr-FR" sz="1800" dirty="0"/>
              <a:t>Axios : </a:t>
            </a:r>
            <a:r>
              <a:rPr lang="fr-FR" sz="1800" dirty="0" err="1"/>
              <a:t>Parsing</a:t>
            </a:r>
            <a:r>
              <a:rPr lang="fr-FR" sz="1800" dirty="0"/>
              <a:t> et </a:t>
            </a:r>
            <a:r>
              <a:rPr lang="fr-FR" sz="1800" dirty="0" err="1"/>
              <a:t>stringify</a:t>
            </a:r>
            <a:r>
              <a:rPr lang="fr-FR" sz="1800" dirty="0"/>
              <a:t> automatique du JSON pour les requêtes</a:t>
            </a:r>
          </a:p>
          <a:p>
            <a:r>
              <a:rPr lang="fr-FR" sz="1800" dirty="0" err="1"/>
              <a:t>Dotenv</a:t>
            </a:r>
            <a:r>
              <a:rPr lang="fr-FR" sz="1800" dirty="0"/>
              <a:t> : Gestion des variables d’environnement</a:t>
            </a:r>
          </a:p>
          <a:p>
            <a:r>
              <a:rPr lang="fr-FR" sz="1800" dirty="0"/>
              <a:t>Express : </a:t>
            </a:r>
            <a:r>
              <a:rPr lang="fr-FR" sz="1800" dirty="0" err="1"/>
              <a:t>routing</a:t>
            </a:r>
            <a:r>
              <a:rPr lang="fr-FR" sz="1800" dirty="0"/>
              <a:t> er </a:t>
            </a:r>
            <a:r>
              <a:rPr lang="fr-FR" sz="1800" dirty="0" err="1"/>
              <a:t>serveurHelmet</a:t>
            </a:r>
            <a:r>
              <a:rPr lang="fr-FR" sz="1800" dirty="0"/>
              <a:t> : Sécurité http</a:t>
            </a:r>
          </a:p>
          <a:p>
            <a:r>
              <a:rPr lang="fr-FR" sz="1800" dirty="0" err="1"/>
              <a:t>Multer</a:t>
            </a:r>
            <a:r>
              <a:rPr lang="fr-FR" sz="1800" dirty="0"/>
              <a:t> : </a:t>
            </a:r>
            <a:r>
              <a:rPr lang="fr-FR" sz="1800" dirty="0" err="1"/>
              <a:t>Upload</a:t>
            </a:r>
            <a:r>
              <a:rPr lang="fr-FR" sz="1800" dirty="0"/>
              <a:t> de fichiers</a:t>
            </a:r>
          </a:p>
          <a:p>
            <a:r>
              <a:rPr lang="fr-FR" sz="1800" dirty="0"/>
              <a:t>MySQL2 : Connexion à la base de données</a:t>
            </a:r>
          </a:p>
          <a:p>
            <a:r>
              <a:rPr lang="fr-FR" sz="1800" dirty="0" err="1"/>
              <a:t>Nodemailer</a:t>
            </a:r>
            <a:r>
              <a:rPr lang="fr-FR" sz="1800" dirty="0"/>
              <a:t> : Envoi d’emails</a:t>
            </a:r>
          </a:p>
          <a:p>
            <a:r>
              <a:rPr lang="fr-FR" sz="1800" dirty="0" err="1"/>
              <a:t>Pdf</a:t>
            </a:r>
            <a:r>
              <a:rPr lang="fr-FR" sz="1800" dirty="0"/>
              <a:t>-lib : Génération de PDF</a:t>
            </a:r>
          </a:p>
        </p:txBody>
      </p:sp>
    </p:spTree>
    <p:extLst>
      <p:ext uri="{BB962C8B-B14F-4D97-AF65-F5344CB8AC3E}">
        <p14:creationId xmlns:p14="http://schemas.microsoft.com/office/powerpoint/2010/main" val="2779995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C62014-D60B-5454-4323-80261EF9C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BB2177-79CB-932D-1861-5FDFDEC69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TECHNIQUES (5)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E52AA6-FDA2-23CF-6884-7DB6DA2DA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Base de données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1248889-0FB1-92EC-8BF2-DF234BDCE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075" y="1066799"/>
            <a:ext cx="4705157" cy="472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701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A26396-775B-7435-819C-BAEADF25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TECHNIQUES (6) - Accessibilité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355407-DB45-BA5C-426D-0E70CF3FF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Travail sur les images</a:t>
            </a:r>
          </a:p>
          <a:p>
            <a:r>
              <a:rPr lang="fr-FR" dirty="0"/>
              <a:t>Utilisation de @defer sous Angular </a:t>
            </a:r>
            <a:r>
              <a:rPr lang="fr-FR" dirty="0">
                <a:sym typeface="Wingdings" panose="05000000000000000000" pitchFamily="2" charset="2"/>
              </a:rPr>
              <a:t> </a:t>
            </a:r>
            <a:r>
              <a:rPr lang="fr-FR" dirty="0" err="1">
                <a:sym typeface="Wingdings" panose="05000000000000000000" pitchFamily="2" charset="2"/>
              </a:rPr>
              <a:t>Lazy-loading</a:t>
            </a:r>
            <a:r>
              <a:rPr lang="fr-FR" dirty="0">
                <a:sym typeface="Wingdings" panose="05000000000000000000" pitchFamily="2" charset="2"/>
              </a:rPr>
              <a:t> de composants</a:t>
            </a:r>
          </a:p>
          <a:p>
            <a:r>
              <a:rPr lang="fr-FR" dirty="0">
                <a:sym typeface="Wingdings" panose="05000000000000000000" pitchFamily="2" charset="2"/>
              </a:rPr>
              <a:t>Respect des normes W3C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562EDB7-0CAA-24B2-C067-A3B16F61D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144" y="4371778"/>
            <a:ext cx="4534533" cy="141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36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30030-99E4-04CB-4013-4945EE59C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78447D-026A-64AF-92DC-55F592EF5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TECHNIQUES (7) – Démo pas-à-pas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C1AA25-33E9-D544-73DD-D06E48FD7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Pas-à-pas d’une requête depuis une requête admin ;</a:t>
            </a:r>
          </a:p>
          <a:p>
            <a:endParaRPr lang="fr-FR" dirty="0"/>
          </a:p>
          <a:p>
            <a:r>
              <a:rPr lang="fr-FR" dirty="0"/>
              <a:t>Tests unitaires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1387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E9D68B-4A4E-6FA9-D1BA-488E38961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3D5AC5-11FD-68AB-5748-3CCB922F22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2"/>
            <a:ext cx="8791575" cy="2718117"/>
          </a:xfrm>
        </p:spPr>
        <p:txBody>
          <a:bodyPr>
            <a:normAutofit/>
          </a:bodyPr>
          <a:lstStyle/>
          <a:p>
            <a:r>
              <a:rPr lang="fr-FR" sz="5400" dirty="0"/>
              <a:t>AVEZ-VOUS 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3015265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908760-51AB-8BB2-3755-EA37DFD80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632826-34DA-8725-E10B-134DCC4DAC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MERCI POUR VOTRE ATTENTION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B9BF77F-061A-704C-F22E-9A7F39D3A1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MAXIME MOULIN – Ilaria digital School</a:t>
            </a:r>
          </a:p>
          <a:p>
            <a:r>
              <a:rPr lang="fr-FR" dirty="0"/>
              <a:t>04/08/2025</a:t>
            </a:r>
          </a:p>
        </p:txBody>
      </p:sp>
    </p:spTree>
    <p:extLst>
      <p:ext uri="{BB962C8B-B14F-4D97-AF65-F5344CB8AC3E}">
        <p14:creationId xmlns:p14="http://schemas.microsoft.com/office/powerpoint/2010/main" val="1491031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730ED4-41A4-2E92-9EE3-B856A93AF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 et objectifs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86D6BC-FCB3-C034-AD26-8F7725466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FR" dirty="0"/>
              <a:t>Cliente réelle : masseuse professionnelle indépendante et itinérante</a:t>
            </a:r>
          </a:p>
          <a:p>
            <a:r>
              <a:rPr lang="fr-FR" dirty="0"/>
              <a:t>Application web à déployer – responsive</a:t>
            </a:r>
          </a:p>
          <a:p>
            <a:r>
              <a:rPr lang="fr-FR" dirty="0"/>
              <a:t>Besoin = disposer d’un site vitrine comprenant</a:t>
            </a:r>
          </a:p>
          <a:p>
            <a:pPr lvl="1"/>
            <a:r>
              <a:rPr lang="fr-FR" dirty="0"/>
              <a:t>Toutes les informations de l’activité ; </a:t>
            </a:r>
          </a:p>
          <a:p>
            <a:pPr lvl="1"/>
            <a:r>
              <a:rPr lang="fr-FR" dirty="0"/>
              <a:t>Des formulaires de contact et de demande de carte cadeau ;</a:t>
            </a:r>
          </a:p>
          <a:p>
            <a:pPr lvl="1"/>
            <a:r>
              <a:rPr lang="fr-FR" dirty="0"/>
              <a:t>Génération automatique de carte cadeau virtuelle si nécessaire ;</a:t>
            </a:r>
          </a:p>
          <a:p>
            <a:pPr lvl="1"/>
            <a:r>
              <a:rPr lang="fr-FR" dirty="0"/>
              <a:t>Envoi de mails de confirmations après contact ou demande de carte cadeau ;</a:t>
            </a:r>
          </a:p>
          <a:p>
            <a:pPr lvl="1"/>
            <a:r>
              <a:rPr lang="fr-FR" dirty="0"/>
              <a:t>Une interface « admin » pour gérer une partie du contenu.</a:t>
            </a:r>
          </a:p>
          <a:p>
            <a:r>
              <a:rPr lang="fr-FR" dirty="0"/>
              <a:t>Le cahier des charges a changé pendant le projet</a:t>
            </a:r>
          </a:p>
          <a:p>
            <a:pPr lvl="1"/>
            <a:r>
              <a:rPr lang="fr-FR" dirty="0"/>
              <a:t>Pas de module de paiement ni de compte client car itinérante</a:t>
            </a:r>
          </a:p>
        </p:txBody>
      </p:sp>
    </p:spTree>
    <p:extLst>
      <p:ext uri="{BB962C8B-B14F-4D97-AF65-F5344CB8AC3E}">
        <p14:creationId xmlns:p14="http://schemas.microsoft.com/office/powerpoint/2010/main" val="2786420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1A9944-EC27-AA31-9269-62A04E424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Points de départ et préparations (1)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755380-B2F9-9D55-15F4-44196ADDD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Hébergement simple (pas de VPS) </a:t>
            </a:r>
            <a:r>
              <a:rPr lang="fr-FR" dirty="0">
                <a:sym typeface="Wingdings" panose="05000000000000000000" pitchFamily="2" charset="2"/>
              </a:rPr>
              <a:t> Chercher une solution avec VPS car choix d’utiliser Node.js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Ébauche de site par la cliente sous Wordpress </a:t>
            </a:r>
            <a:r>
              <a:rPr lang="fr-FR" dirty="0">
                <a:sym typeface="Wingdings" panose="05000000000000000000" pitchFamily="2" charset="2"/>
              </a:rPr>
              <a:t> Maquettage sous FIGMA</a:t>
            </a:r>
          </a:p>
          <a:p>
            <a:pPr marL="0" indent="0">
              <a:buNone/>
            </a:pPr>
            <a:endParaRPr lang="fr-FR" dirty="0">
              <a:sym typeface="Wingdings" panose="05000000000000000000" pitchFamily="2" charset="2"/>
            </a:endParaRPr>
          </a:p>
          <a:p>
            <a:r>
              <a:rPr lang="fr-FR" dirty="0">
                <a:sym typeface="Wingdings" panose="05000000000000000000" pitchFamily="2" charset="2"/>
              </a:rPr>
              <a:t>Plusieurs réunions avec la cliente pour écrire le cahier des charges complet, lister les pages, les couleurs, les styles, etc.  Arborescence du site créée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6223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B5608-E1F4-4575-EF36-909AD6B33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614C72-0AB8-F43C-516E-C4471D242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Points de départ et préparations (2)</a:t>
            </a:r>
          </a:p>
        </p:txBody>
      </p:sp>
      <p:pic>
        <p:nvPicPr>
          <p:cNvPr id="7" name="Espace réservé du contenu 6" descr="Une image contenant texte, capture d’écran, Site web, Publicité en ligne&#10;&#10;Le contenu généré par l’IA peut être incorrect.">
            <a:extLst>
              <a:ext uri="{FF2B5EF4-FFF2-40B4-BE49-F238E27FC236}">
                <a16:creationId xmlns:a16="http://schemas.microsoft.com/office/drawing/2014/main" id="{C1FF62B5-2BAA-FE22-4F51-EF90060812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4412" y="2684083"/>
            <a:ext cx="1469387" cy="2858163"/>
          </a:xfrm>
        </p:spPr>
      </p:pic>
      <p:pic>
        <p:nvPicPr>
          <p:cNvPr id="9" name="Image 8" descr="Une image contenant texte, capture d’écran, conception, modèle&#10;&#10;Le contenu généré par l’IA peut être incorrect.">
            <a:extLst>
              <a:ext uri="{FF2B5EF4-FFF2-40B4-BE49-F238E27FC236}">
                <a16:creationId xmlns:a16="http://schemas.microsoft.com/office/drawing/2014/main" id="{8EDB3B9E-22F5-76A0-CBAD-2C435D6F4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319" y="2006221"/>
            <a:ext cx="965212" cy="4233261"/>
          </a:xfrm>
          <a:prstGeom prst="rect">
            <a:avLst/>
          </a:prstGeom>
        </p:spPr>
      </p:pic>
      <p:pic>
        <p:nvPicPr>
          <p:cNvPr id="11" name="Image 10" descr="Une image contenant texte, capture d’écran, conception, modèle&#10;&#10;Le contenu généré par l’IA peut être incorrect.">
            <a:extLst>
              <a:ext uri="{FF2B5EF4-FFF2-40B4-BE49-F238E27FC236}">
                <a16:creationId xmlns:a16="http://schemas.microsoft.com/office/drawing/2014/main" id="{C476A94B-2A5F-6F42-EE60-6E952F6FC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3971" y="1999917"/>
            <a:ext cx="1150329" cy="4226497"/>
          </a:xfrm>
          <a:prstGeom prst="rect">
            <a:avLst/>
          </a:prstGeom>
        </p:spPr>
      </p:pic>
      <p:pic>
        <p:nvPicPr>
          <p:cNvPr id="13" name="Image 12" descr="Une image contenant texte, capture d’écran, Site web, Page web&#10;&#10;Le contenu généré par l’IA peut être incorrect.">
            <a:extLst>
              <a:ext uri="{FF2B5EF4-FFF2-40B4-BE49-F238E27FC236}">
                <a16:creationId xmlns:a16="http://schemas.microsoft.com/office/drawing/2014/main" id="{B235D042-5A27-77DE-6CEE-D483029D98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8099" y="1999918"/>
            <a:ext cx="1345304" cy="422649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07C95EFF-FAFE-7F1A-5F5B-62EB0526F4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4823" y="2497365"/>
            <a:ext cx="3052588" cy="323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049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D94E9D-9B54-7B6E-D1D3-924B5052E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StACK</a:t>
            </a:r>
            <a:r>
              <a:rPr lang="fr-FR" dirty="0"/>
              <a:t> de développement CHOISIE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8D9E50-9575-19F4-045B-82A443176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Stack MEAN-like*</a:t>
            </a:r>
          </a:p>
          <a:p>
            <a:pPr lvl="1"/>
            <a:r>
              <a:rPr lang="fr-FR" dirty="0"/>
              <a:t>*</a:t>
            </a:r>
            <a:r>
              <a:rPr lang="fr-FR" dirty="0" err="1"/>
              <a:t>MariaDB</a:t>
            </a:r>
            <a:r>
              <a:rPr lang="fr-FR" dirty="0"/>
              <a:t> (au lieu de MongoDB) </a:t>
            </a:r>
            <a:r>
              <a:rPr lang="fr-FR" dirty="0">
                <a:sym typeface="Wingdings" panose="05000000000000000000" pitchFamily="2" charset="2"/>
              </a:rPr>
              <a:t> le serveur fonctionne avec </a:t>
            </a:r>
            <a:r>
              <a:rPr lang="fr-FR" dirty="0" err="1">
                <a:sym typeface="Wingdings" panose="05000000000000000000" pitchFamily="2" charset="2"/>
              </a:rPr>
              <a:t>MariaDB</a:t>
            </a:r>
            <a:endParaRPr lang="fr-FR" dirty="0">
              <a:sym typeface="Wingdings" panose="05000000000000000000" pitchFamily="2" charset="2"/>
            </a:endParaRPr>
          </a:p>
          <a:p>
            <a:pPr lvl="1"/>
            <a:r>
              <a:rPr lang="fr-FR" dirty="0">
                <a:sym typeface="Wingdings" panose="05000000000000000000" pitchFamily="2" charset="2"/>
              </a:rPr>
              <a:t>Express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Angular (version 19)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Node.js </a:t>
            </a:r>
          </a:p>
          <a:p>
            <a:pPr lvl="1"/>
            <a:endParaRPr lang="fr-FR" dirty="0">
              <a:sym typeface="Wingdings" panose="05000000000000000000" pitchFamily="2" charset="2"/>
            </a:endParaRPr>
          </a:p>
          <a:p>
            <a:r>
              <a:rPr lang="fr-FR" dirty="0">
                <a:sym typeface="Wingdings" panose="05000000000000000000" pitchFamily="2" charset="2"/>
              </a:rPr>
              <a:t>Le choix de Node.js a donc demandé de migrer l’hébergement existant vers une nouvelle solution VPS (Virtual </a:t>
            </a:r>
            <a:r>
              <a:rPr lang="fr-FR" dirty="0" err="1">
                <a:sym typeface="Wingdings" panose="05000000000000000000" pitchFamily="2" charset="2"/>
              </a:rPr>
              <a:t>Private</a:t>
            </a:r>
            <a:r>
              <a:rPr lang="fr-FR" dirty="0">
                <a:sym typeface="Wingdings" panose="05000000000000000000" pitchFamily="2" charset="2"/>
              </a:rPr>
              <a:t> Server) sans surcoût pour la cliente.</a:t>
            </a:r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0393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844A06-1D08-13A5-8ABC-0BAD5EF08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du site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A6B64AF-1094-3F49-7297-BEAB3625E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L’API Google reCAPTCHA est sollicitée pour sécuriser les formulaires de contact.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8945A65-5388-EDA6-599F-CFB340A73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4600" y="2109603"/>
            <a:ext cx="6982799" cy="263879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F4F1FE29-C0A5-FE8E-BC3C-E79257CC1FA8}"/>
              </a:ext>
            </a:extLst>
          </p:cNvPr>
          <p:cNvSpPr txBox="1"/>
          <p:nvPr/>
        </p:nvSpPr>
        <p:spPr>
          <a:xfrm>
            <a:off x="3996267" y="2170316"/>
            <a:ext cx="1334346" cy="791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sz="1600" dirty="0">
                <a:solidFill>
                  <a:schemeClr val="bg2"/>
                </a:solidFill>
              </a:rPr>
              <a:t>API REST/JSON</a:t>
            </a:r>
          </a:p>
        </p:txBody>
      </p:sp>
    </p:spTree>
    <p:extLst>
      <p:ext uri="{BB962C8B-B14F-4D97-AF65-F5344CB8AC3E}">
        <p14:creationId xmlns:p14="http://schemas.microsoft.com/office/powerpoint/2010/main" val="245309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517715-8630-2346-DEA1-9BB76F3E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DÉMONSTRATION DU SITE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AAA77E-B1FC-62F9-B61C-5EA4968EF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Présentation du site public</a:t>
            </a:r>
          </a:p>
          <a:p>
            <a:pPr lvl="1"/>
            <a:r>
              <a:rPr lang="fr-FR" dirty="0"/>
              <a:t>Éléments appelés via API REST</a:t>
            </a:r>
          </a:p>
          <a:p>
            <a:pPr lvl="1"/>
            <a:r>
              <a:rPr lang="fr-FR" dirty="0"/>
              <a:t>Formulaires de contact – Exemple d’envoi de formulaire</a:t>
            </a:r>
          </a:p>
          <a:p>
            <a:pPr lvl="1"/>
            <a:endParaRPr lang="fr-FR" dirty="0"/>
          </a:p>
          <a:p>
            <a:r>
              <a:rPr lang="fr-FR" dirty="0"/>
              <a:t>Présentation du site admin</a:t>
            </a:r>
          </a:p>
          <a:p>
            <a:pPr lvl="1"/>
            <a:r>
              <a:rPr lang="fr-FR" dirty="0"/>
              <a:t>Démonstration de l’ajout / suppression</a:t>
            </a:r>
          </a:p>
          <a:p>
            <a:pPr lvl="1"/>
            <a:r>
              <a:rPr lang="fr-FR" dirty="0"/>
              <a:t>Démonstration de la modification d’un contenu</a:t>
            </a:r>
          </a:p>
        </p:txBody>
      </p:sp>
    </p:spTree>
    <p:extLst>
      <p:ext uri="{BB962C8B-B14F-4D97-AF65-F5344CB8AC3E}">
        <p14:creationId xmlns:p14="http://schemas.microsoft.com/office/powerpoint/2010/main" val="2507430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C560E3-1EA3-4D2D-5982-6E4A7D2B0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TECHNIQUES (1) – FRONT-END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64B6C9-3E96-7612-B430-7B76B9A07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Séparation des fichiers du « site » public et du « site » admin </a:t>
            </a:r>
            <a:r>
              <a:rPr lang="fr-FR" dirty="0">
                <a:sym typeface="Wingdings" panose="05000000000000000000" pitchFamily="2" charset="2"/>
              </a:rPr>
              <a:t> Clarté du code ;</a:t>
            </a:r>
            <a:endParaRPr lang="fr-FR" dirty="0"/>
          </a:p>
          <a:p>
            <a:r>
              <a:rPr lang="fr-FR" dirty="0"/>
              <a:t>Environnements dev / prod </a:t>
            </a:r>
            <a:r>
              <a:rPr lang="fr-FR" dirty="0">
                <a:sym typeface="Wingdings" panose="05000000000000000000" pitchFamily="2" charset="2"/>
              </a:rPr>
              <a:t> Gestion facile des URL d’API ;</a:t>
            </a:r>
          </a:p>
          <a:p>
            <a:r>
              <a:rPr lang="fr-FR" dirty="0">
                <a:sym typeface="Wingdings" panose="05000000000000000000" pitchFamily="2" charset="2"/>
              </a:rPr>
              <a:t>« Guard » protégeant l’accès à la partie CMS / Admin avec le JWT en </a:t>
            </a:r>
            <a:r>
              <a:rPr lang="fr-FR" dirty="0" err="1">
                <a:sym typeface="Wingdings" panose="05000000000000000000" pitchFamily="2" charset="2"/>
              </a:rPr>
              <a:t>localstorage</a:t>
            </a:r>
            <a:r>
              <a:rPr lang="fr-FR" dirty="0">
                <a:sym typeface="Wingdings" panose="05000000000000000000" pitchFamily="2" charset="2"/>
              </a:rPr>
              <a:t> </a:t>
            </a:r>
          </a:p>
          <a:p>
            <a:r>
              <a:rPr lang="fr-FR" dirty="0">
                <a:sym typeface="Wingdings" panose="05000000000000000000" pitchFamily="2" charset="2"/>
              </a:rPr>
              <a:t>Mutualisation des services utilisant l’API (public comme admin)  Un seul endroit par « site » pour modifier si besoin ; </a:t>
            </a:r>
          </a:p>
          <a:p>
            <a:r>
              <a:rPr lang="fr-FR" dirty="0">
                <a:sym typeface="Wingdings" panose="05000000000000000000" pitchFamily="2" charset="2"/>
              </a:rPr>
              <a:t>Utilisation de Bootstrap CSS  Utile pour responsive de nombreux éléments ;</a:t>
            </a:r>
          </a:p>
          <a:p>
            <a:r>
              <a:rPr lang="fr-FR" dirty="0" err="1">
                <a:sym typeface="Wingdings" panose="05000000000000000000" pitchFamily="2" charset="2"/>
              </a:rPr>
              <a:t>Jwt-decode</a:t>
            </a:r>
            <a:r>
              <a:rPr lang="fr-FR" dirty="0">
                <a:sym typeface="Wingdings" panose="05000000000000000000" pitchFamily="2" charset="2"/>
              </a:rPr>
              <a:t>  Package </a:t>
            </a:r>
            <a:r>
              <a:rPr lang="fr-FR" dirty="0" err="1">
                <a:sym typeface="Wingdings" panose="05000000000000000000" pitchFamily="2" charset="2"/>
              </a:rPr>
              <a:t>npm</a:t>
            </a:r>
            <a:r>
              <a:rPr lang="fr-FR" dirty="0">
                <a:sym typeface="Wingdings" panose="05000000000000000000" pitchFamily="2" charset="2"/>
              </a:rPr>
              <a:t> pour afficher le temps restant de la session admin ;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2735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183BF-C304-5C0F-DF78-70BC5EF5C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B39C3A-9EE5-3191-FFA1-C8EFA118B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TECHNIQUES (2) – Back-end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DCBD05-33D0-C9C1-52B0-5819CE573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Routes publiques et admin séparées </a:t>
            </a:r>
            <a:r>
              <a:rPr lang="fr-FR" dirty="0">
                <a:sym typeface="Wingdings" panose="05000000000000000000" pitchFamily="2" charset="2"/>
              </a:rPr>
              <a:t> Sécurité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Connexion à la BDD comme user publique = </a:t>
            </a:r>
            <a:r>
              <a:rPr lang="fr-FR" i="1" dirty="0">
                <a:sym typeface="Wingdings" panose="05000000000000000000" pitchFamily="2" charset="2"/>
              </a:rPr>
              <a:t>SELECT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only</a:t>
            </a:r>
            <a:r>
              <a:rPr lang="fr-FR" dirty="0">
                <a:sym typeface="Wingdings" panose="05000000000000000000" pitchFamily="2" charset="2"/>
              </a:rPr>
              <a:t> ;</a:t>
            </a:r>
          </a:p>
          <a:p>
            <a:pPr lvl="1"/>
            <a:r>
              <a:rPr lang="fr-FR" dirty="0">
                <a:sym typeface="Wingdings" panose="05000000000000000000" pitchFamily="2" charset="2"/>
              </a:rPr>
              <a:t>Requêtes POST, PUT et DELETE interdites ;</a:t>
            </a:r>
          </a:p>
          <a:p>
            <a:r>
              <a:rPr lang="fr-FR" dirty="0">
                <a:sym typeface="Wingdings" panose="05000000000000000000" pitchFamily="2" charset="2"/>
              </a:rPr>
              <a:t>Les routes admin API se connectent à la BDD comme admin = tous droits ;</a:t>
            </a:r>
          </a:p>
          <a:p>
            <a:pPr lvl="1"/>
            <a:r>
              <a:rPr lang="fr-FR" dirty="0"/>
              <a:t>Vérification du </a:t>
            </a:r>
            <a:r>
              <a:rPr lang="fr-FR" dirty="0" err="1"/>
              <a:t>token</a:t>
            </a:r>
            <a:r>
              <a:rPr lang="fr-FR" dirty="0"/>
              <a:t> JWT avant l’exécution des requêtes ;</a:t>
            </a:r>
          </a:p>
          <a:p>
            <a:pPr lvl="1"/>
            <a:r>
              <a:rPr lang="fr-FR" dirty="0"/>
              <a:t>Requête DELETE vient désactiver les lignes dans la BDD (pas de suppression) </a:t>
            </a:r>
            <a:r>
              <a:rPr lang="fr-FR" dirty="0">
                <a:sym typeface="Wingdings" panose="05000000000000000000" pitchFamily="2" charset="2"/>
              </a:rPr>
              <a:t> si erreur admin ;</a:t>
            </a:r>
            <a:endParaRPr lang="fr-FR" dirty="0"/>
          </a:p>
          <a:p>
            <a:r>
              <a:rPr lang="fr-FR" dirty="0"/>
              <a:t>Validation des données utilisateurs pour toutes les routes POST et PUT ;</a:t>
            </a:r>
          </a:p>
          <a:p>
            <a:r>
              <a:rPr lang="fr-FR" dirty="0"/>
              <a:t>Limiteur de requêtes pour empêcher le brute-force ;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44713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473</TotalTime>
  <Words>699</Words>
  <Application>Microsoft Office PowerPoint</Application>
  <PresentationFormat>Grand écran</PresentationFormat>
  <Paragraphs>98</Paragraphs>
  <Slides>16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Aptos</vt:lpstr>
      <vt:lpstr>Arial</vt:lpstr>
      <vt:lpstr>Tw Cen MT</vt:lpstr>
      <vt:lpstr>Wingdings</vt:lpstr>
      <vt:lpstr>Circuit</vt:lpstr>
      <vt:lpstr>Projet « au cœur des lilas »</vt:lpstr>
      <vt:lpstr>Contexte et objectifs</vt:lpstr>
      <vt:lpstr>Points de départ et préparations (1)</vt:lpstr>
      <vt:lpstr>Points de départ et préparations (2)</vt:lpstr>
      <vt:lpstr>StACK de développement CHOISIE</vt:lpstr>
      <vt:lpstr>Architecture du site</vt:lpstr>
      <vt:lpstr>DÉMONSTRATION DU SITE</vt:lpstr>
      <vt:lpstr>CHOIX TECHNIQUES (1) – FRONT-END</vt:lpstr>
      <vt:lpstr>CHOIX TECHNIQUES (2) – Back-end</vt:lpstr>
      <vt:lpstr>CHOIX TECHNIQUES (3) - Sécurité</vt:lpstr>
      <vt:lpstr>CHOIX TECHNIQUES (4) – LIBRAIRIES</vt:lpstr>
      <vt:lpstr>CHOIX TECHNIQUES (5)</vt:lpstr>
      <vt:lpstr>CHOIX TECHNIQUES (6) - Accessibilité</vt:lpstr>
      <vt:lpstr>CHOIX TECHNIQUES (7) – Démo pas-à-pas</vt:lpstr>
      <vt:lpstr>AVEZ-VOUS DES QUESTIONS ?</vt:lpstr>
      <vt:lpstr>MERCI POUR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Maxime Moulin</dc:creator>
  <cp:lastModifiedBy>Maxime Moulin</cp:lastModifiedBy>
  <cp:revision>22</cp:revision>
  <dcterms:created xsi:type="dcterms:W3CDTF">2025-07-01T10:32:25Z</dcterms:created>
  <dcterms:modified xsi:type="dcterms:W3CDTF">2025-07-28T08:50:34Z</dcterms:modified>
</cp:coreProperties>
</file>

<file path=docProps/thumbnail.jpeg>
</file>